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4"/>
  </p:sldMasterIdLst>
  <p:notesMasterIdLst>
    <p:notesMasterId r:id="rId14"/>
  </p:notesMasterIdLst>
  <p:sldIdLst>
    <p:sldId id="433" r:id="rId5"/>
    <p:sldId id="444" r:id="rId6"/>
    <p:sldId id="413" r:id="rId7"/>
    <p:sldId id="420" r:id="rId8"/>
    <p:sldId id="446" r:id="rId9"/>
    <p:sldId id="445" r:id="rId10"/>
    <p:sldId id="447" r:id="rId11"/>
    <p:sldId id="258" r:id="rId12"/>
    <p:sldId id="422" r:id="rId13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Tauritz" initials="DT" lastIdx="2" clrIdx="0">
    <p:extLst>
      <p:ext uri="{19B8F6BF-5375-455C-9EA6-DF929625EA0E}">
        <p15:presenceInfo xmlns:p15="http://schemas.microsoft.com/office/powerpoint/2012/main" userId="S-1-5-21-2286752186-3697686403-1823448917-9877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2" autoAdjust="0"/>
  </p:normalViewPr>
  <p:slideViewPr>
    <p:cSldViewPr snapToGrid="0">
      <p:cViewPr varScale="1">
        <p:scale>
          <a:sx n="67" d="100"/>
          <a:sy n="67" d="100"/>
        </p:scale>
        <p:origin x="95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7309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469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double content">
  <p:cSld name="Photo - double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14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0" y="4974336"/>
            <a:ext cx="4579315" cy="1170877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3"/>
          </p:nvPr>
        </p:nvSpPr>
        <p:spPr>
          <a:xfrm>
            <a:off x="4579315" y="4974336"/>
            <a:ext cx="4564685" cy="1170877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1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68B23B-6484-43BB-0938-9405743B1021}"/>
              </a:ext>
            </a:extLst>
          </p:cNvPr>
          <p:cNvSpPr txBox="1"/>
          <p:nvPr/>
        </p:nvSpPr>
        <p:spPr>
          <a:xfrm>
            <a:off x="1000127" y="2300288"/>
            <a:ext cx="69151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AU-CAICE Meeting</a:t>
            </a:r>
          </a:p>
          <a:p>
            <a:pPr algn="ctr"/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2/11/2025</a:t>
            </a:r>
          </a:p>
        </p:txBody>
      </p:sp>
    </p:spTree>
    <p:extLst>
      <p:ext uri="{BB962C8B-B14F-4D97-AF65-F5344CB8AC3E}">
        <p14:creationId xmlns:p14="http://schemas.microsoft.com/office/powerpoint/2010/main" val="1276460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57F9C-765E-7EEC-9BB2-4E24B2BDB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5101"/>
            <a:ext cx="7886700" cy="592137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A7DCC-567A-0DAD-23FD-DD2BFCDBA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388" y="484188"/>
            <a:ext cx="5281612" cy="5703998"/>
          </a:xfrm>
        </p:spPr>
        <p:txBody>
          <a:bodyPr/>
          <a:lstStyle/>
          <a:p>
            <a:pPr marL="400050" indent="-28575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send me:</a:t>
            </a:r>
          </a:p>
          <a:p>
            <a:pPr marL="857250" lvl="1" indent="-285750">
              <a:buFont typeface="+mj-lt"/>
              <a:buAutoNum type="alphaL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Research Slides</a:t>
            </a:r>
          </a:p>
          <a:p>
            <a:pPr marL="857250" lvl="1" indent="-285750">
              <a:buFont typeface="+mj-lt"/>
              <a:buAutoNum type="alphaL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One Paragraph Bios</a:t>
            </a:r>
          </a:p>
          <a:p>
            <a:pPr marL="400050" indent="-2857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EPSCoR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Opportunities</a:t>
            </a:r>
          </a:p>
          <a:p>
            <a:pPr lvl="1" fontAlgn="base">
              <a:buFont typeface="+mj-lt"/>
              <a:buAutoNum type="alphaLcPeriod"/>
            </a:pPr>
            <a:r>
              <a:rPr lang="en-US" sz="1600" i="0" u="sng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NSF 23-587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EPSCoR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Collaborations for Optimizing Research Ecosystems Research Infrastructure Improvement Program (E-CORE RII) Deadline: July </a:t>
            </a:r>
            <a:r>
              <a:rPr lang="en-US" sz="1600" dirty="0">
                <a:solidFill>
                  <a:srgbClr val="000000"/>
                </a:solidFill>
                <a:latin typeface="Aptos" panose="020B0004020202020204" pitchFamily="34" charset="0"/>
              </a:rPr>
              <a:t>15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, 2025</a:t>
            </a:r>
          </a:p>
          <a:p>
            <a:pPr lvl="1" fontAlgn="base">
              <a:buFont typeface="+mj-lt"/>
              <a:buAutoNum type="alphaLcPeriod"/>
            </a:pPr>
            <a:r>
              <a:rPr lang="en-US" sz="1600" b="0" i="0" u="sng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NSF 23-588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EPSCoR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Research Incubators for STEM Excellence Research Infrastructure Improvement (E-RISE II) Deadline: August 12, 2025</a:t>
            </a:r>
          </a:p>
          <a:p>
            <a:pPr fontAlgn="base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 Opportunities</a:t>
            </a:r>
          </a:p>
          <a:p>
            <a:pPr lvl="1" fontAlgn="base">
              <a:buFont typeface="+mj-lt"/>
              <a:buAutoNum type="alphaLcPeriod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NSF 23-519: MRI Deadline: October 15, 2025</a:t>
            </a:r>
          </a:p>
          <a:p>
            <a:pPr lvl="1" fontAlgn="base">
              <a:buFont typeface="+mj-lt"/>
              <a:buAutoNum type="alphaLcPeriod"/>
            </a:pPr>
            <a:r>
              <a:rPr lang="en-US" altLang="en-US" sz="1600" u="sng" dirty="0">
                <a:solidFill>
                  <a:schemeClr val="tx1"/>
                </a:solidFill>
                <a:latin typeface="Arial" panose="020B0604020202020204" pitchFamily="34" charset="0"/>
              </a:rPr>
              <a:t>Smart Cities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: City of Opelika</a:t>
            </a:r>
          </a:p>
          <a:p>
            <a:pPr lvl="1" fontAlgn="base">
              <a:buFont typeface="+mj-lt"/>
              <a:buAutoNum type="alphaLcPeriod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NAVSEA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similar to </a:t>
            </a:r>
            <a:r>
              <a:rPr lang="en-US" sz="1200" dirty="0"/>
              <a:t>N251-019 TITLE: Neuro-Symbolic Artificial Intelligence (AI) Agents for Cybersecurity Authority To Operate (ATO) Development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+mj-lt"/>
              <a:buAutoNum type="alphaLcPeriod"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I3, Intuitive Research &amp; Technology Corp.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571500" lvl="1" indent="0" fontAlgn="base">
              <a:buNone/>
            </a:pPr>
            <a:endParaRPr lang="en-US" sz="16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1028700" lvl="1" indent="-457200">
              <a:buFont typeface="+mj-lt"/>
              <a:buAutoNum type="alphaL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973846-3ABA-D806-D4D1-1AF09E02C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439" y="584448"/>
            <a:ext cx="3205090" cy="17575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34ED3A-2496-F5D6-1E54-CCCAC6A09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160" y="4295956"/>
            <a:ext cx="3158369" cy="17929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BB154C-BC29-6FA7-5D59-F0BA5933D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1" y="2350348"/>
            <a:ext cx="3186528" cy="184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27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592A27-01E0-99CF-7057-93D01252B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819" y="2258837"/>
            <a:ext cx="4353304" cy="28310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6AAD78-72AA-E43B-3301-FCE99309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9077"/>
            <a:ext cx="8229600" cy="790339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/>
              <a:t>What We Have to Offer</a:t>
            </a:r>
            <a:br>
              <a:rPr lang="en-US" sz="3400" b="1" dirty="0"/>
            </a:br>
            <a:r>
              <a:rPr lang="en-US" sz="2000" b="1" dirty="0"/>
              <a:t>the AU-CAICE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3F388-AB1C-A671-2DE4-C4B00FCAF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909" y="2711725"/>
            <a:ext cx="2640531" cy="2529510"/>
          </a:xfrm>
        </p:spPr>
        <p:txBody>
          <a:bodyPr>
            <a:normAutofit fontScale="62500" lnSpcReduction="20000"/>
          </a:bodyPr>
          <a:lstStyle/>
          <a:p>
            <a:pPr marL="341313" lvl="1" indent="-225425" algn="just"/>
            <a:r>
              <a:rPr lang="en-US" sz="2800" dirty="0"/>
              <a:t>Academia </a:t>
            </a:r>
          </a:p>
          <a:p>
            <a:pPr marL="741363" lvl="2" indent="-225425" algn="just"/>
            <a:r>
              <a:rPr lang="en-US" sz="2100" dirty="0"/>
              <a:t>Auburn University</a:t>
            </a:r>
          </a:p>
          <a:p>
            <a:pPr marL="741363" lvl="2" indent="-225425" algn="just"/>
            <a:r>
              <a:rPr lang="en-US" sz="2100" dirty="0"/>
              <a:t>SGCOE</a:t>
            </a:r>
          </a:p>
          <a:p>
            <a:pPr marL="741363" lvl="2" indent="-225425" algn="just"/>
            <a:r>
              <a:rPr lang="en-US" sz="2100" dirty="0"/>
              <a:t>Other Universities </a:t>
            </a:r>
          </a:p>
          <a:p>
            <a:pPr marL="341313" lvl="1" indent="-225425" algn="just"/>
            <a:r>
              <a:rPr lang="en-US" sz="2900" dirty="0"/>
              <a:t>K-12</a:t>
            </a:r>
          </a:p>
          <a:p>
            <a:pPr marL="341313" lvl="1" indent="-225425" algn="just"/>
            <a:r>
              <a:rPr lang="en-US" sz="2800" dirty="0"/>
              <a:t>Business/Industry</a:t>
            </a:r>
          </a:p>
          <a:p>
            <a:pPr marL="341313" lvl="1" indent="-225425" algn="just"/>
            <a:r>
              <a:rPr lang="en-US" sz="2900" dirty="0"/>
              <a:t>Federal, State, and Local Government</a:t>
            </a:r>
          </a:p>
          <a:p>
            <a:pPr marL="341313" lvl="1" indent="-225425" algn="just"/>
            <a:r>
              <a:rPr lang="en-US" sz="2800" dirty="0"/>
              <a:t>National Laboratories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12236B-9F4B-A880-B12E-82DAA8C47B14}"/>
              </a:ext>
            </a:extLst>
          </p:cNvPr>
          <p:cNvSpPr txBox="1">
            <a:spLocks/>
          </p:cNvSpPr>
          <p:nvPr/>
        </p:nvSpPr>
        <p:spPr>
          <a:xfrm>
            <a:off x="511969" y="1016329"/>
            <a:ext cx="7891461" cy="16184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400" dirty="0"/>
              <a:t>We want our new AU-CAICE to be nationally recognized for being a team that successfully develops and cultivates scholarly, long-term, extramurally funded research &amp; educational relationships and one that serves as a hub of an ecosystem that actively collaborates with:</a:t>
            </a:r>
          </a:p>
          <a:p>
            <a:pPr marL="115888" lvl="1" indent="0" algn="just">
              <a:buNone/>
            </a:pP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ADD4A5-7ADD-8FAC-DB9F-0E5F2990C0B4}"/>
              </a:ext>
            </a:extLst>
          </p:cNvPr>
          <p:cNvSpPr txBox="1">
            <a:spLocks/>
          </p:cNvSpPr>
          <p:nvPr/>
        </p:nvSpPr>
        <p:spPr>
          <a:xfrm>
            <a:off x="457200" y="5276022"/>
            <a:ext cx="8001000" cy="851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en-US" sz="1600" b="1" i="1" dirty="0"/>
              <a:t>First and foremost, we want the public to see our new center as a tool that can be used (leveraged) to improve their lives and provide them with a competitive advantage!!!</a:t>
            </a:r>
          </a:p>
        </p:txBody>
      </p:sp>
    </p:spTree>
    <p:extLst>
      <p:ext uri="{BB962C8B-B14F-4D97-AF65-F5344CB8AC3E}">
        <p14:creationId xmlns:p14="http://schemas.microsoft.com/office/powerpoint/2010/main" val="999624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8F01C0-8D9A-E1A8-F2C7-D272839CF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6" y="1449075"/>
            <a:ext cx="6638925" cy="45842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D2B3E-C850-6AD8-8B4D-EA6A1D2BE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0509" y="918393"/>
            <a:ext cx="2590800" cy="17525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Cybersecurity</a:t>
            </a:r>
            <a:endParaRPr lang="en-US" dirty="0"/>
          </a:p>
          <a:p>
            <a:pPr marL="231775" indent="-2317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Excellent Research &amp; Educational Programs</a:t>
            </a:r>
          </a:p>
          <a:p>
            <a:pPr marL="231775" indent="-2317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3 CAE Designations </a:t>
            </a:r>
          </a:p>
          <a:p>
            <a:pPr marL="231775" indent="-2317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NSF SFS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B8691A-DE4E-61D9-98B7-A51A8E1ECEDF}"/>
              </a:ext>
            </a:extLst>
          </p:cNvPr>
          <p:cNvSpPr txBox="1">
            <a:spLocks/>
          </p:cNvSpPr>
          <p:nvPr/>
        </p:nvSpPr>
        <p:spPr>
          <a:xfrm>
            <a:off x="114300" y="1108559"/>
            <a:ext cx="2667000" cy="1096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/>
              <a:t>Artificial Intelligence</a:t>
            </a:r>
            <a:endParaRPr lang="en-US" sz="2400" dirty="0"/>
          </a:p>
          <a:p>
            <a:pPr marL="231775" indent="-231775">
              <a:buFont typeface="Wingdings" panose="05000000000000000000" pitchFamily="2" charset="2"/>
              <a:buChar char="ü"/>
            </a:pPr>
            <a:r>
              <a:rPr lang="en-US" sz="2400" dirty="0"/>
              <a:t>Excellent Research &amp; Educational Programs</a:t>
            </a:r>
          </a:p>
          <a:p>
            <a:pPr marL="231775" indent="-231775">
              <a:buFont typeface="Wingdings" panose="05000000000000000000" pitchFamily="2" charset="2"/>
              <a:buChar char="ü"/>
            </a:pPr>
            <a:r>
              <a:rPr lang="en-US" sz="2400" dirty="0"/>
              <a:t>NSF AI-SFS              </a:t>
            </a:r>
            <a:r>
              <a:rPr lang="en-US" sz="1800" dirty="0"/>
              <a:t>(Coming Soon!!!)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7A3B391-030E-9C2E-DA75-02D36EE18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096962"/>
          </a:xfrm>
        </p:spPr>
        <p:txBody>
          <a:bodyPr>
            <a:normAutofit/>
          </a:bodyPr>
          <a:lstStyle/>
          <a:p>
            <a:pPr algn="ctr"/>
            <a:r>
              <a:rPr lang="en-US" sz="3300" dirty="0"/>
              <a:t>What We Uniquely Have to Offer</a:t>
            </a:r>
          </a:p>
        </p:txBody>
      </p:sp>
    </p:spTree>
    <p:extLst>
      <p:ext uri="{BB962C8B-B14F-4D97-AF65-F5344CB8AC3E}">
        <p14:creationId xmlns:p14="http://schemas.microsoft.com/office/powerpoint/2010/main" val="251058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55C7E-B490-EE48-83A0-DAF058E2D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250826"/>
            <a:ext cx="7886700" cy="882649"/>
          </a:xfrm>
        </p:spPr>
        <p:txBody>
          <a:bodyPr/>
          <a:lstStyle/>
          <a:p>
            <a:br>
              <a:rPr lang="en-US" sz="2000" i="0" u="sng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br>
              <a:rPr lang="en-US" sz="2000" i="0" u="sng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en-US" sz="2000" b="1" i="0" u="sng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NSF 23-587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EPSCoR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Collaborations for Optimizing Research Ecosystems Research Infrastructure Improvement Program (E-CORE RII) Deadline: July 15, 2025</a:t>
            </a:r>
            <a:br>
              <a:rPr lang="en-US" sz="44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75670-B90F-9DA9-F11C-7BD926329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95250" y="1309688"/>
            <a:ext cx="4881561" cy="3433762"/>
          </a:xfrm>
        </p:spPr>
        <p:txBody>
          <a:bodyPr/>
          <a:lstStyle/>
          <a:p>
            <a:r>
              <a:rPr lang="en-US" sz="2200" dirty="0"/>
              <a:t>Funding Level: $8M over 4yrs (can be renewed)</a:t>
            </a:r>
          </a:p>
          <a:p>
            <a:r>
              <a:rPr lang="en-US" sz="2200" dirty="0"/>
              <a:t>Objective: “Build research capacity in one or more research infrastructure cores that underlies the jurisdictions ecosystem.” </a:t>
            </a:r>
            <a:r>
              <a:rPr lang="en-US" sz="1400" dirty="0"/>
              <a:t>[p. 3]</a:t>
            </a:r>
          </a:p>
          <a:p>
            <a:r>
              <a:rPr lang="en-US" sz="2200" dirty="0"/>
              <a:t>Research Cores:</a:t>
            </a:r>
          </a:p>
          <a:p>
            <a:pPr marL="1028700" lvl="1" indent="-457200">
              <a:buFont typeface="+mj-lt"/>
              <a:buAutoNum type="alphaLcPeriod"/>
            </a:pPr>
            <a:r>
              <a:rPr lang="en-US" sz="1800" dirty="0"/>
              <a:t>Administrative Core (Required) </a:t>
            </a:r>
            <a:r>
              <a:rPr lang="en-US" sz="1400" dirty="0"/>
              <a:t>[p. 9]</a:t>
            </a:r>
          </a:p>
          <a:p>
            <a:pPr marL="1028700" lvl="1" indent="-457200">
              <a:buFont typeface="+mj-lt"/>
              <a:buAutoNum type="alphaLcPeriod"/>
            </a:pPr>
            <a:r>
              <a:rPr lang="en-US" sz="1800" dirty="0"/>
              <a:t>11 Additional Cores </a:t>
            </a:r>
            <a:r>
              <a:rPr lang="en-US" sz="1400" dirty="0"/>
              <a:t>[pp. 9-10]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02A924-31E5-C68F-0473-2F61BA062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133475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1E9FDA-A701-69D5-7B1A-B949916DF1A7}"/>
              </a:ext>
            </a:extLst>
          </p:cNvPr>
          <p:cNvSpPr txBox="1"/>
          <p:nvPr/>
        </p:nvSpPr>
        <p:spPr>
          <a:xfrm>
            <a:off x="4643438" y="5419725"/>
            <a:ext cx="4643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https://www.nsf.gov/funding/opportunities/e-core-epscor-research-infrastructure-improvement-program-epscor/nsf25-523/solicitation</a:t>
            </a:r>
          </a:p>
        </p:txBody>
      </p:sp>
    </p:spTree>
    <p:extLst>
      <p:ext uri="{BB962C8B-B14F-4D97-AF65-F5344CB8AC3E}">
        <p14:creationId xmlns:p14="http://schemas.microsoft.com/office/powerpoint/2010/main" val="694584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5008347-9288-7953-4613-8C47959C6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9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5B19B-E10F-09D6-B89B-93CA0DBC7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92124"/>
          </a:xfrm>
        </p:spPr>
        <p:txBody>
          <a:bodyPr/>
          <a:lstStyle/>
          <a:p>
            <a:b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</a:br>
            <a:b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</a:b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NSF 23-519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: MRI Deadline: October 15, 2025 – November 14, 2025</a:t>
            </a:r>
            <a:b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28C29-A8C3-379B-5839-1AA57EAC8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985260"/>
            <a:ext cx="7934325" cy="10012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PI: Rafael Bernardi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Co-PIs: Alice Smith, Jennifer Robinson, Marcelo Kuroda, Gerry Dozier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Rafael asked AU-CAICE to lead this effort for the 2025 cycle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Requested Amount: $</a:t>
            </a:r>
            <a:r>
              <a:rPr lang="en-US" sz="1400" b="1" i="0" u="none" strike="noStrike" baseline="0" dirty="0">
                <a:latin typeface="Times New Roman" panose="02020603050405020304" pitchFamily="18" charset="0"/>
              </a:rPr>
              <a:t>3,979,460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6CDA56-2834-5E04-064C-B1F5F2FAC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12" y="747711"/>
            <a:ext cx="7847447" cy="414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3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5AF0A-B593-7728-7952-B51D14D6F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436EB-CF19-F60E-67CF-B7268EE51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973" y="602794"/>
            <a:ext cx="2674780" cy="1122424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Focus Areas</a:t>
            </a:r>
          </a:p>
          <a:p>
            <a:pPr marL="228600" indent="-228600">
              <a:lnSpc>
                <a:spcPct val="100000"/>
              </a:lnSpc>
              <a:spcBef>
                <a:spcPts val="375"/>
              </a:spcBef>
              <a:buFont typeface="Wingdings" panose="05000000000000000000" pitchFamily="2" charset="2"/>
              <a:buChar char="ü"/>
            </a:pPr>
            <a:r>
              <a:rPr lang="en-US" sz="1350" dirty="0"/>
              <a:t>Traffic Analysis &amp; Management</a:t>
            </a:r>
          </a:p>
          <a:p>
            <a:pPr marL="228600" indent="-228600">
              <a:lnSpc>
                <a:spcPct val="100000"/>
              </a:lnSpc>
              <a:spcBef>
                <a:spcPts val="375"/>
              </a:spcBef>
              <a:buFont typeface="Wingdings" panose="05000000000000000000" pitchFamily="2" charset="2"/>
              <a:buChar char="ü"/>
            </a:pPr>
            <a:r>
              <a:rPr lang="en-US" sz="1350" dirty="0"/>
              <a:t>Crime &amp; Public Safety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A3DA41-9721-5C7A-714D-F03771AB1A49}"/>
              </a:ext>
            </a:extLst>
          </p:cNvPr>
          <p:cNvSpPr txBox="1">
            <a:spLocks/>
          </p:cNvSpPr>
          <p:nvPr/>
        </p:nvSpPr>
        <p:spPr>
          <a:xfrm>
            <a:off x="6221974" y="1953149"/>
            <a:ext cx="2762566" cy="2296378"/>
          </a:xfrm>
          <a:prstGeom prst="rect">
            <a:avLst/>
          </a:prstGeom>
        </p:spPr>
        <p:txBody>
          <a:bodyPr vert="horz" lIns="68580" tIns="34290" rIns="68580" bIns="3429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b="1" dirty="0"/>
              <a:t>Problems to be Addressed</a:t>
            </a:r>
          </a:p>
          <a:p>
            <a:pPr marL="257175" indent="-257175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700" dirty="0">
                <a:latin typeface="+mj-lt"/>
              </a:rPr>
              <a:t>Anomaly Grounding          (Nguyen)</a:t>
            </a:r>
          </a:p>
          <a:p>
            <a:pPr marL="257175" indent="-257175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700" dirty="0">
                <a:latin typeface="+mj-lt"/>
              </a:rPr>
              <a:t>Sensor Layout Optimization (</a:t>
            </a:r>
            <a:r>
              <a:rPr lang="en-US" sz="1700" dirty="0" err="1">
                <a:latin typeface="+mj-lt"/>
              </a:rPr>
              <a:t>Kandah</a:t>
            </a:r>
            <a:r>
              <a:rPr lang="en-US" sz="1700" dirty="0">
                <a:latin typeface="+mj-lt"/>
              </a:rPr>
              <a:t>)</a:t>
            </a:r>
          </a:p>
          <a:p>
            <a:pPr marL="257175" indent="-257175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700" dirty="0">
                <a:latin typeface="+mj-lt"/>
              </a:rPr>
              <a:t>Data Collection Policy &amp; Privacy (</a:t>
            </a:r>
            <a:r>
              <a:rPr lang="en-US" sz="1700" dirty="0" err="1">
                <a:latin typeface="+mj-lt"/>
              </a:rPr>
              <a:t>Kandah</a:t>
            </a:r>
            <a:r>
              <a:rPr lang="en-US" sz="1700" dirty="0">
                <a:latin typeface="+mj-lt"/>
              </a:rPr>
              <a:t>)</a:t>
            </a:r>
          </a:p>
          <a:p>
            <a:pPr marL="257175" indent="-257175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700" dirty="0">
                <a:latin typeface="+mj-lt"/>
              </a:rPr>
              <a:t>Traffic Multiview Camera Analysis (Pan He)</a:t>
            </a:r>
          </a:p>
          <a:p>
            <a:pPr marL="257175" indent="-257175">
              <a:lnSpc>
                <a:spcPct val="12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700" dirty="0">
                <a:latin typeface="+mj-lt"/>
              </a:rPr>
              <a:t>City of Opelika AI </a:t>
            </a:r>
            <a:r>
              <a:rPr lang="en-US" sz="1700" dirty="0" err="1">
                <a:latin typeface="+mj-lt"/>
              </a:rPr>
              <a:t>ChatBot</a:t>
            </a:r>
            <a:r>
              <a:rPr lang="en-US" sz="1700" dirty="0">
                <a:latin typeface="+mj-lt"/>
              </a:rPr>
              <a:t> (TBD)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B79779-5C62-1ED1-80DF-A626FDAEEFAA}"/>
              </a:ext>
            </a:extLst>
          </p:cNvPr>
          <p:cNvSpPr txBox="1"/>
          <p:nvPr/>
        </p:nvSpPr>
        <p:spPr>
          <a:xfrm>
            <a:off x="6270947" y="4187615"/>
            <a:ext cx="2664619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Approximate Project Cost </a:t>
            </a:r>
            <a:r>
              <a:rPr lang="en-US" sz="1125" b="1" dirty="0"/>
              <a:t>(Yearly)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25" dirty="0"/>
              <a:t>$30k for Faculty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25" dirty="0"/>
              <a:t>$5-10k for Equipment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25" dirty="0"/>
              <a:t>$70-140k (2-4 Students)</a:t>
            </a:r>
          </a:p>
          <a:p>
            <a:endParaRPr lang="en-US" sz="375" dirty="0"/>
          </a:p>
          <a:p>
            <a:r>
              <a:rPr lang="en-US" sz="1050" b="1" dirty="0"/>
              <a:t>Total ≈ $105k to $180k</a:t>
            </a:r>
            <a:endParaRPr lang="en-US" sz="1050" dirty="0"/>
          </a:p>
          <a:p>
            <a:r>
              <a:rPr lang="en-US" sz="1125" i="1" dirty="0"/>
              <a:t>Project Duration  ≈ 1-2yrs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E435FD-B955-5C8D-82FC-40B63C3CC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" y="69485"/>
            <a:ext cx="8229600" cy="65246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 of Opelika Testbed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CBF8E0-A781-CB31-80EA-F375A8C96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5914"/>
            <a:ext cx="6166761" cy="470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84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76DE-210E-236F-F27C-2144D40DF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14600"/>
            <a:ext cx="7886700" cy="3081130"/>
          </a:xfrm>
        </p:spPr>
        <p:txBody>
          <a:bodyPr/>
          <a:lstStyle/>
          <a:p>
            <a:pPr algn="ctr"/>
            <a:r>
              <a:rPr lang="en-US" sz="30000" dirty="0"/>
              <a:t>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510F33-F85F-BB44-93A8-6D94C5D12E4A}"/>
              </a:ext>
            </a:extLst>
          </p:cNvPr>
          <p:cNvSpPr txBox="1">
            <a:spLocks/>
          </p:cNvSpPr>
          <p:nvPr/>
        </p:nvSpPr>
        <p:spPr>
          <a:xfrm>
            <a:off x="628650" y="296518"/>
            <a:ext cx="7886700" cy="175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500" dirty="0"/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3802149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512C5E3905F24CA914F7B19ACB26E1" ma:contentTypeVersion="13" ma:contentTypeDescription="Create a new document." ma:contentTypeScope="" ma:versionID="af7b694c82dd4a15a7f6a8ceb26469d0">
  <xsd:schema xmlns:xsd="http://www.w3.org/2001/XMLSchema" xmlns:xs="http://www.w3.org/2001/XMLSchema" xmlns:p="http://schemas.microsoft.com/office/2006/metadata/properties" xmlns:ns3="4c192e29-ec8f-4e6d-8a14-d07254f6979d" xmlns:ns4="e3c927ec-74bc-487c-9bac-c96f3132e237" targetNamespace="http://schemas.microsoft.com/office/2006/metadata/properties" ma:root="true" ma:fieldsID="fb085026200ff5a0eb1e5e2448b0fdce" ns3:_="" ns4:_="">
    <xsd:import namespace="4c192e29-ec8f-4e6d-8a14-d07254f6979d"/>
    <xsd:import namespace="e3c927ec-74bc-487c-9bac-c96f3132e23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92e29-ec8f-4e6d-8a14-d07254f697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927ec-74bc-487c-9bac-c96f3132e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AC1F12-851B-4F57-A2B0-F8DCA2898D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B96850-3B13-4931-BBD6-6F46F5247BE8}">
  <ds:schemaRefs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e3c927ec-74bc-487c-9bac-c96f3132e237"/>
    <ds:schemaRef ds:uri="http://purl.org/dc/terms/"/>
    <ds:schemaRef ds:uri="4c192e29-ec8f-4e6d-8a14-d07254f6979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4B71EFF-A527-4CAF-9BDC-4CD5266581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192e29-ec8f-4e6d-8a14-d07254f6979d"/>
    <ds:schemaRef ds:uri="e3c927ec-74bc-487c-9bac-c96f3132e2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3490</TotalTime>
  <Words>490</Words>
  <Application>Microsoft Office PowerPoint</Application>
  <PresentationFormat>On-screen Show (4:3)</PresentationFormat>
  <Paragraphs>66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Aptos</vt:lpstr>
      <vt:lpstr>Wingdings</vt:lpstr>
      <vt:lpstr>Times New Roman</vt:lpstr>
      <vt:lpstr>Arial Black</vt:lpstr>
      <vt:lpstr>Arial</vt:lpstr>
      <vt:lpstr>Office Theme</vt:lpstr>
      <vt:lpstr>PowerPoint Presentation</vt:lpstr>
      <vt:lpstr>Topics</vt:lpstr>
      <vt:lpstr>What We Have to Offer the AU-CAICE</vt:lpstr>
      <vt:lpstr>What We Uniquely Have to Offer</vt:lpstr>
      <vt:lpstr>  NSF 23-587: EPSCoR Collaborations for Optimizing Research Ecosystems Research Infrastructure Improvement Program (E-CORE RII) Deadline: July 15, 2025 </vt:lpstr>
      <vt:lpstr>PowerPoint Presentation</vt:lpstr>
      <vt:lpstr>  NSF 23-519: MRI Deadline: October 15, 2025 – November 14, 2025 </vt:lpstr>
      <vt:lpstr>City of Opelika Testbed</vt:lpstr>
      <vt:lpstr>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Gerry Dozier</cp:lastModifiedBy>
  <cp:revision>172</cp:revision>
  <dcterms:modified xsi:type="dcterms:W3CDTF">2025-02-12T02:53:59Z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0x0101004B512C5E3905F24CA914F7B19ACB26E1</vt:lpwstr>
  </property>
</Properties>
</file>